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10"/>
  </p:notesMasterIdLst>
  <p:handoutMasterIdLst>
    <p:handoutMasterId r:id="rId11"/>
  </p:handoutMasterIdLst>
  <p:sldIdLst>
    <p:sldId id="281" r:id="rId3"/>
    <p:sldId id="303" r:id="rId4"/>
    <p:sldId id="305" r:id="rId5"/>
    <p:sldId id="308" r:id="rId6"/>
    <p:sldId id="306" r:id="rId7"/>
    <p:sldId id="307" r:id="rId8"/>
    <p:sldId id="304" r:id="rId9"/>
  </p:sldIdLst>
  <p:sldSz cx="9144000" cy="5715000" type="screen16x10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02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8571" autoAdjust="0"/>
  </p:normalViewPr>
  <p:slideViewPr>
    <p:cSldViewPr snapToObjects="1">
      <p:cViewPr varScale="1">
        <p:scale>
          <a:sx n="134" d="100"/>
          <a:sy n="134" d="100"/>
        </p:scale>
        <p:origin x="954" y="114"/>
      </p:cViewPr>
      <p:guideLst>
        <p:guide orient="horz" pos="802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92" d="100"/>
          <a:sy n="92" d="100"/>
        </p:scale>
        <p:origin x="375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421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723900" y="236538"/>
            <a:ext cx="8242300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741" y="5888567"/>
            <a:ext cx="5423018" cy="335531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9104" y="9400381"/>
            <a:ext cx="1569655" cy="2338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Seite </a:t>
            </a:r>
            <a:fld id="{E7E13F1B-813E-4D95-8DFB-C3EAAFD7D3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85741" y="5733785"/>
            <a:ext cx="54230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098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70000"/>
      </a:spcAft>
      <a:defRPr sz="11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79388" indent="-177800" algn="l" rtl="0" eaLnBrk="0" fontAlgn="base" hangingPunct="0">
      <a:spcBef>
        <a:spcPct val="30000"/>
      </a:spcBef>
      <a:spcAft>
        <a:spcPct val="0"/>
      </a:spcAft>
      <a:buSzPct val="90000"/>
      <a:buFont typeface="Wingdings" pitchFamily="2" charset="2"/>
      <a:buChar char="§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358775" indent="-177800" algn="l" rtl="0" eaLnBrk="0" fontAlgn="base" hangingPunct="0">
      <a:spcBef>
        <a:spcPct val="30000"/>
      </a:spcBef>
      <a:spcAft>
        <a:spcPct val="0"/>
      </a:spcAft>
      <a:buFont typeface="Arial" charset="0"/>
      <a:buChar char="‒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538163" indent="-177800" algn="l" rtl="0" eaLnBrk="0" fontAlgn="base" hangingPunct="0">
      <a:spcBef>
        <a:spcPct val="30000"/>
      </a:spcBef>
      <a:spcAft>
        <a:spcPct val="0"/>
      </a:spcAft>
      <a:buSzPct val="90000"/>
      <a:buFont typeface="Wingdings" pitchFamily="2" charset="2"/>
      <a:buChar char="§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717550" indent="-177800" algn="l" rtl="0" eaLnBrk="0" fontAlgn="base" hangingPunct="0">
      <a:spcBef>
        <a:spcPct val="30000"/>
      </a:spcBef>
      <a:spcAft>
        <a:spcPct val="0"/>
      </a:spcAft>
      <a:buFont typeface="Arial" charset="0"/>
      <a:buChar char="‒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altLang="de-DE">
                <a:latin typeface="Arial" charset="0"/>
                <a:cs typeface="Arial" charset="0"/>
              </a:rPr>
              <a:t>Seite </a:t>
            </a:r>
            <a:fld id="{A91F3F7E-EE7D-4A92-86C9-6B1F4D86C75A}" type="slidenum">
              <a:rPr lang="de-DE" altLang="de-DE" smtClean="0">
                <a:latin typeface="Arial" charset="0"/>
                <a:cs typeface="Arial" charset="0"/>
              </a:rPr>
              <a:pPr/>
              <a:t>1</a:t>
            </a:fld>
            <a:endParaRPr lang="de-DE" altLang="de-DE">
              <a:latin typeface="Arial" charset="0"/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e-DE" noProof="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7200" b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Seite </a:t>
            </a:r>
            <a:fld id="{E7E13F1B-813E-4D95-8DFB-C3EAAFD7D348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00715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7200" b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Seite </a:t>
            </a:r>
            <a:fld id="{E7E13F1B-813E-4D95-8DFB-C3EAAFD7D348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02397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7200" b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Seite </a:t>
            </a:r>
            <a:fld id="{E7E13F1B-813E-4D95-8DFB-C3EAAFD7D348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52047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Seite </a:t>
            </a:r>
            <a:fld id="{E7E13F1B-813E-4D95-8DFB-C3EAAFD7D348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70779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7200" b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Seite </a:t>
            </a:r>
            <a:fld id="{E7E13F1B-813E-4D95-8DFB-C3EAAFD7D348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1183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Seite </a:t>
            </a:r>
            <a:fld id="{E7E13F1B-813E-4D95-8DFB-C3EAAFD7D348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01039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611188" y="1417638"/>
            <a:ext cx="7921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11188" y="5437188"/>
            <a:ext cx="7921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2" descr="Logo_SBB_3c_ohneTransparenz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534025" y="0"/>
            <a:ext cx="3598863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9" y="1778000"/>
            <a:ext cx="7921625" cy="1079500"/>
          </a:xfrm>
        </p:spPr>
        <p:txBody>
          <a:bodyPr tIns="46800" bIns="45720"/>
          <a:lstStyle>
            <a:lvl1pPr>
              <a:defRPr sz="2500"/>
            </a:lvl1pPr>
          </a:lstStyle>
          <a:p>
            <a:pPr lvl="0"/>
            <a:r>
              <a:rPr lang="de-DE" altLang="de-DE" noProof="0"/>
              <a:t>Titelmasterformat durch Klicken bearbeiten</a:t>
            </a:r>
            <a:endParaRPr lang="de-DE" altLang="de-DE" noProof="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9" y="2977886"/>
            <a:ext cx="7921625" cy="660135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  <a:endParaRPr lang="de-DE" altLang="de-DE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2BFAC-5B57-49EF-AEB9-DAF9DA8C419F}" type="datetimeFigureOut">
              <a:rPr lang="de-DE"/>
              <a:pPr>
                <a:defRPr/>
              </a:pPr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26927-B6D2-43C5-A078-D23F39E72F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230A3-0E13-4BC6-AD24-F9330DA3BB06}" type="datetimeFigureOut">
              <a:rPr lang="de-DE"/>
              <a:pPr>
                <a:defRPr/>
              </a:pPr>
              <a:t>10.03.2022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7BF38-1C27-4546-AF8D-B6AE65E54C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86291-3B5D-48C3-A2AB-00D723FB428A}" type="datetimeFigureOut">
              <a:rPr lang="de-DE"/>
              <a:pPr>
                <a:defRPr/>
              </a:pPr>
              <a:t>10.03.2022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155BC-7E2C-49DC-BBD2-9A26E2A5CC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6807B-0A27-47D8-9A88-E90028A427BE}" type="datetimeFigureOut">
              <a:rPr lang="de-DE"/>
              <a:pPr>
                <a:defRPr/>
              </a:pPr>
              <a:t>10.03.2022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52C87-18C1-480F-A70B-98C52495F1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297CF-7A7B-4931-BF0A-F674C877996F}" type="datetimeFigureOut">
              <a:rPr lang="de-DE"/>
              <a:pPr>
                <a:defRPr/>
              </a:pPr>
              <a:t>10.03.2022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6DAA6-E672-41AE-856A-866C396A8E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7F8E5-08DA-4E54-B2AD-B869917E894D}" type="datetimeFigureOut">
              <a:rPr lang="de-DE"/>
              <a:pPr>
                <a:defRPr/>
              </a:pPr>
              <a:t>10.03.2022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647FA-D169-4020-9A67-848EF2C009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A7235-BBBE-4703-B9B4-11B6EAD3A01B}" type="datetimeFigureOut">
              <a:rPr lang="de-DE"/>
              <a:pPr>
                <a:defRPr/>
              </a:pPr>
              <a:t>10.03.2022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8C018-C85E-45CC-8220-8DB151BA2B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5FD3E-EF6E-4CE6-833E-27730AB64208}" type="datetimeFigureOut">
              <a:rPr lang="de-DE"/>
              <a:pPr>
                <a:defRPr/>
              </a:pPr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D0827-C20A-415A-8CD9-D71D113AF5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75FED-5664-46AA-B9FC-7D9FC6DD9646}" type="datetimeFigureOut">
              <a:rPr lang="de-DE"/>
              <a:pPr>
                <a:defRPr/>
              </a:pPr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85B74-E8ED-48F2-9D67-DA6DBBCCB5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928" y="2857500"/>
            <a:ext cx="7920000" cy="1135063"/>
          </a:xfrm>
        </p:spPr>
        <p:txBody>
          <a:bodyPr/>
          <a:lstStyle>
            <a:lvl1pPr algn="l">
              <a:defRPr sz="2500" b="1" cap="all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1450" y="1345290"/>
            <a:ext cx="7921100" cy="125015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1273175"/>
            <a:ext cx="3884612" cy="396065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1" y="1273174"/>
            <a:ext cx="3884613" cy="39600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398450"/>
            <a:ext cx="5688000" cy="6588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1450" y="1273176"/>
            <a:ext cx="3884400" cy="804238"/>
          </a:xfrm>
        </p:spPr>
        <p:txBody>
          <a:bodyPr/>
          <a:lstStyle>
            <a:lvl1pPr marL="0" indent="0">
              <a:buNone/>
              <a:defRPr sz="2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1450" y="2077413"/>
            <a:ext cx="3884400" cy="302772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273176"/>
            <a:ext cx="3884400" cy="804238"/>
          </a:xfrm>
        </p:spPr>
        <p:txBody>
          <a:bodyPr/>
          <a:lstStyle>
            <a:lvl1pPr marL="0" indent="0">
              <a:buNone/>
              <a:defRPr sz="2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077413"/>
            <a:ext cx="3884400" cy="302772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FB547-34FD-4E1B-AAB1-B9593977D40C}" type="datetimeFigureOut">
              <a:rPr lang="de-DE"/>
              <a:pPr>
                <a:defRPr/>
              </a:pPr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7AAE5-BFCD-4616-9B46-99D381EA85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53DC3-EEAE-40B7-AB06-9D7400509FD0}" type="datetimeFigureOut">
              <a:rPr lang="de-DE"/>
              <a:pPr>
                <a:defRPr/>
              </a:pPr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6ACFE-51C3-49B1-AC8B-8E8A378897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96875"/>
            <a:ext cx="5689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73175"/>
            <a:ext cx="7921625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11188" y="5437188"/>
            <a:ext cx="7921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11188" y="1057275"/>
            <a:ext cx="7921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Datumsplatzhalter 4"/>
          <p:cNvSpPr txBox="1">
            <a:spLocks/>
          </p:cNvSpPr>
          <p:nvPr/>
        </p:nvSpPr>
        <p:spPr>
          <a:xfrm>
            <a:off x="5940425" y="5437188"/>
            <a:ext cx="1295400" cy="182562"/>
          </a:xfrm>
          <a:prstGeom prst="rect">
            <a:avLst/>
          </a:prstGeom>
        </p:spPr>
        <p:txBody>
          <a:bodyPr lIns="0" rIns="0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l">
              <a:defRPr/>
            </a:pPr>
            <a:r>
              <a:rPr lang="de-DE" altLang="de-DE" sz="1000" dirty="0">
                <a:latin typeface="+mj-lt"/>
              </a:rPr>
              <a:t>10.03.2022</a:t>
            </a:r>
          </a:p>
        </p:txBody>
      </p:sp>
      <p:sp>
        <p:nvSpPr>
          <p:cNvPr id="11" name="Fußzeilenplatzhalter 5"/>
          <p:cNvSpPr txBox="1">
            <a:spLocks/>
          </p:cNvSpPr>
          <p:nvPr/>
        </p:nvSpPr>
        <p:spPr>
          <a:xfrm>
            <a:off x="611188" y="5437188"/>
            <a:ext cx="3673475" cy="180975"/>
          </a:xfrm>
          <a:prstGeom prst="rect">
            <a:avLst/>
          </a:prstGeom>
        </p:spPr>
        <p:txBody>
          <a:bodyPr lIns="0" rIns="0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l">
              <a:defRPr/>
            </a:pPr>
            <a:r>
              <a:rPr lang="de-DE" sz="1000" dirty="0"/>
              <a:t>Metadaten im Slavistik-Portal</a:t>
            </a:r>
            <a:endParaRPr lang="de-DE" altLang="de-DE" sz="1000" dirty="0">
              <a:latin typeface="+mj-lt"/>
            </a:endParaRPr>
          </a:p>
        </p:txBody>
      </p:sp>
      <p:sp>
        <p:nvSpPr>
          <p:cNvPr id="12" name="Foliennummernplatzhalter 6"/>
          <p:cNvSpPr txBox="1">
            <a:spLocks/>
          </p:cNvSpPr>
          <p:nvPr/>
        </p:nvSpPr>
        <p:spPr>
          <a:xfrm>
            <a:off x="7667625" y="5437188"/>
            <a:ext cx="865188" cy="182562"/>
          </a:xfrm>
          <a:prstGeom prst="rect">
            <a:avLst/>
          </a:prstGeom>
        </p:spPr>
        <p:txBody>
          <a:bodyPr lIns="0" rIns="0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r">
              <a:defRPr/>
            </a:pPr>
            <a:r>
              <a:rPr lang="de-DE" altLang="de-DE" sz="1000" dirty="0">
                <a:latin typeface="+mj-lt"/>
              </a:rPr>
              <a:t>Seite </a:t>
            </a:r>
            <a:fld id="{AF58ED5C-F3B0-417B-988C-ADA10AB129A8}" type="slidenum">
              <a:rPr lang="de-DE" altLang="de-DE" sz="1000" smtClean="0">
                <a:latin typeface="+mj-lt"/>
              </a:rPr>
              <a:pPr algn="r">
                <a:defRPr/>
              </a:pPr>
              <a:t>‹Nr.›</a:t>
            </a:fld>
            <a:endParaRPr lang="de-DE" altLang="de-DE" sz="1000" dirty="0">
              <a:latin typeface="+mj-lt"/>
            </a:endParaRPr>
          </a:p>
        </p:txBody>
      </p:sp>
      <p:pic>
        <p:nvPicPr>
          <p:cNvPr id="2" name="Picture 12" descr="Logo_SBB_3c_ohneTransparenz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81738" y="0"/>
            <a:ext cx="2682875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7800" algn="l" rtl="0" eaLnBrk="0" fontAlgn="base" hangingPunct="0">
        <a:spcBef>
          <a:spcPct val="10000"/>
        </a:spcBef>
        <a:spcAft>
          <a:spcPct val="0"/>
        </a:spcAft>
        <a:buSzPct val="90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2pPr>
      <a:lvl3pPr marL="358775" indent="-177800" algn="l" rtl="0" eaLnBrk="0" fontAlgn="base" hangingPunct="0">
        <a:spcBef>
          <a:spcPct val="10000"/>
        </a:spcBef>
        <a:spcAft>
          <a:spcPct val="0"/>
        </a:spcAft>
        <a:buFont typeface="Arial" charset="0"/>
        <a:buChar char="‒"/>
        <a:defRPr sz="1600">
          <a:solidFill>
            <a:schemeClr val="tx1"/>
          </a:solidFill>
          <a:latin typeface="+mn-lt"/>
          <a:cs typeface="+mn-cs"/>
        </a:defRPr>
      </a:lvl3pPr>
      <a:lvl4pPr marL="538163" indent="-177800" algn="l" rtl="0" eaLnBrk="0" fontAlgn="base" hangingPunct="0">
        <a:spcBef>
          <a:spcPct val="10000"/>
        </a:spcBef>
        <a:spcAft>
          <a:spcPct val="0"/>
        </a:spcAft>
        <a:buSzPct val="90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4pPr>
      <a:lvl5pPr marL="717550" indent="-177800" algn="l" rtl="0" eaLnBrk="0" fontAlgn="base" hangingPunct="0">
        <a:spcBef>
          <a:spcPct val="10000"/>
        </a:spcBef>
        <a:spcAft>
          <a:spcPct val="0"/>
        </a:spcAft>
        <a:buFont typeface="Arial" charset="0"/>
        <a:buChar char="‒"/>
        <a:defRPr sz="1600">
          <a:solidFill>
            <a:schemeClr val="tx1"/>
          </a:solidFill>
          <a:latin typeface="+mn-lt"/>
          <a:cs typeface="+mn-cs"/>
        </a:defRPr>
      </a:lvl5pPr>
      <a:lvl6pPr marL="1174750" indent="-177800" algn="l" rtl="0" eaLnBrk="1" fontAlgn="base" hangingPunct="1">
        <a:spcBef>
          <a:spcPct val="10000"/>
        </a:spcBef>
        <a:spcAft>
          <a:spcPct val="0"/>
        </a:spcAft>
        <a:buFont typeface="Arial" pitchFamily="34" charset="0"/>
        <a:buChar char="‒"/>
        <a:defRPr sz="1500">
          <a:solidFill>
            <a:schemeClr val="tx1"/>
          </a:solidFill>
          <a:latin typeface="+mn-lt"/>
          <a:cs typeface="+mn-cs"/>
        </a:defRPr>
      </a:lvl6pPr>
      <a:lvl7pPr marL="1631950" indent="-177800" algn="l" rtl="0" eaLnBrk="1" fontAlgn="base" hangingPunct="1">
        <a:spcBef>
          <a:spcPct val="10000"/>
        </a:spcBef>
        <a:spcAft>
          <a:spcPct val="0"/>
        </a:spcAft>
        <a:buFont typeface="Arial" pitchFamily="34" charset="0"/>
        <a:buChar char="‒"/>
        <a:defRPr sz="1500">
          <a:solidFill>
            <a:schemeClr val="tx1"/>
          </a:solidFill>
          <a:latin typeface="+mn-lt"/>
          <a:cs typeface="+mn-cs"/>
        </a:defRPr>
      </a:lvl7pPr>
      <a:lvl8pPr marL="2089150" indent="-177800" algn="l" rtl="0" eaLnBrk="1" fontAlgn="base" hangingPunct="1">
        <a:spcBef>
          <a:spcPct val="10000"/>
        </a:spcBef>
        <a:spcAft>
          <a:spcPct val="0"/>
        </a:spcAft>
        <a:buFont typeface="Arial" pitchFamily="34" charset="0"/>
        <a:buChar char="‒"/>
        <a:defRPr sz="1500">
          <a:solidFill>
            <a:schemeClr val="tx1"/>
          </a:solidFill>
          <a:latin typeface="+mn-lt"/>
          <a:cs typeface="+mn-cs"/>
        </a:defRPr>
      </a:lvl8pPr>
      <a:lvl9pPr marL="2546350" indent="-177800" algn="l" rtl="0" eaLnBrk="1" fontAlgn="base" hangingPunct="1">
        <a:spcBef>
          <a:spcPct val="10000"/>
        </a:spcBef>
        <a:spcAft>
          <a:spcPct val="0"/>
        </a:spcAft>
        <a:buFont typeface="Arial" pitchFamily="34" charset="0"/>
        <a:buChar char="‒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921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0B6658-5615-4F0F-8484-3F87B8AF22F3}" type="datetimeFigureOut">
              <a:rPr lang="de-DE"/>
              <a:pPr>
                <a:defRPr/>
              </a:pPr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B258B2-A466-4DD4-B748-D08784EDD7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Screenshot%20(160)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Screenshot%20(181).pn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Array-box.jpg" TargetMode="External"/><Relationship Id="rId3" Type="http://schemas.openxmlformats.org/officeDocument/2006/relationships/hyperlink" Target="Screenshot%20(155).jpg" TargetMode="External"/><Relationship Id="rId7" Type="http://schemas.openxmlformats.org/officeDocument/2006/relationships/hyperlink" Target="Screenshot%20(188).png" TargetMode="External"/><Relationship Id="rId12" Type="http://schemas.openxmlformats.org/officeDocument/2006/relationships/hyperlink" Target="Screenshot%20(159)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Screenshot%20(180).png" TargetMode="External"/><Relationship Id="rId11" Type="http://schemas.openxmlformats.org/officeDocument/2006/relationships/hyperlink" Target="Screenshot%20(158).png" TargetMode="External"/><Relationship Id="rId5" Type="http://schemas.openxmlformats.org/officeDocument/2006/relationships/hyperlink" Target="Screenshot%20(157).png" TargetMode="External"/><Relationship Id="rId10" Type="http://schemas.openxmlformats.org/officeDocument/2006/relationships/hyperlink" Target="Screenshot%20(182).png" TargetMode="External"/><Relationship Id="rId4" Type="http://schemas.openxmlformats.org/officeDocument/2006/relationships/hyperlink" Target="Screenshot%20(156).png" TargetMode="External"/><Relationship Id="rId9" Type="http://schemas.openxmlformats.org/officeDocument/2006/relationships/hyperlink" Target="Screenshot%20(185)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lavistik-portal.de/dbs-list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lavistik-portal.de/dbs-liste-fullt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Screenshot%20(184)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lavistik-portal.de/widget/traksl/?q=kni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Vladimir.Neumann@sbb.spk-berlin.d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:\sandra\2016\Geschäftsausstattung\Gestaltungsrichtlinien\PPT\jfmueller_6885-72dpi.jpg"/>
          <p:cNvPicPr>
            <a:picLocks noChangeAspect="1" noChangeArrowheads="1"/>
          </p:cNvPicPr>
          <p:nvPr/>
        </p:nvPicPr>
        <p:blipFill>
          <a:blip r:embed="rId3"/>
          <a:srcRect l="5573" t="2638" r="5573" b="14027"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705372"/>
            <a:ext cx="7921625" cy="1439540"/>
          </a:xfrm>
        </p:spPr>
        <p:txBody>
          <a:bodyPr/>
          <a:lstStyle/>
          <a:p>
            <a:pPr algn="r" eaLnBrk="1" hangingPunct="1"/>
            <a:r>
              <a:rPr lang="de-DE" sz="2800" dirty="0"/>
              <a:t>	</a:t>
            </a:r>
            <a:r>
              <a:rPr lang="en-US" sz="2800" i="1" dirty="0" err="1"/>
              <a:t>Metadatenmanagement</a:t>
            </a:r>
            <a:r>
              <a:rPr lang="en-US" sz="2800" i="1" dirty="0"/>
              <a:t> </a:t>
            </a:r>
            <a:br>
              <a:rPr lang="en-US" sz="2800" i="1" dirty="0"/>
            </a:br>
            <a:r>
              <a:rPr lang="en-US" sz="2800" i="1" dirty="0" err="1"/>
              <a:t>im</a:t>
            </a:r>
            <a:r>
              <a:rPr lang="en-US" sz="2800" i="1" dirty="0"/>
              <a:t> </a:t>
            </a:r>
            <a:r>
              <a:rPr lang="de-DE" sz="2800" i="1" dirty="0"/>
              <a:t>Slavistik-Portal</a:t>
            </a:r>
            <a:endParaRPr lang="de-DE" altLang="de-DE" sz="3000" b="0" dirty="0"/>
          </a:p>
        </p:txBody>
      </p:sp>
      <p:pic>
        <p:nvPicPr>
          <p:cNvPr id="23555" name="Picture 16" descr="Logo_SBB_3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43550" y="0"/>
            <a:ext cx="36004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Line 9"/>
          <p:cNvSpPr>
            <a:spLocks noChangeShapeType="1"/>
          </p:cNvSpPr>
          <p:nvPr/>
        </p:nvSpPr>
        <p:spPr bwMode="auto">
          <a:xfrm>
            <a:off x="611188" y="1417638"/>
            <a:ext cx="7921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3557" name="Line 10"/>
          <p:cNvSpPr>
            <a:spLocks noChangeShapeType="1"/>
          </p:cNvSpPr>
          <p:nvPr/>
        </p:nvSpPr>
        <p:spPr bwMode="auto">
          <a:xfrm>
            <a:off x="611188" y="5437188"/>
            <a:ext cx="7921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3267546" y="3517826"/>
            <a:ext cx="2807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</a:rPr>
              <a:t>Kolloquium  Metadaten</a:t>
            </a:r>
          </a:p>
          <a:p>
            <a:r>
              <a:rPr lang="de-DE" sz="2000" dirty="0">
                <a:solidFill>
                  <a:schemeClr val="bg1"/>
                </a:solidFill>
              </a:rPr>
              <a:t>10.03.2022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600" dirty="0" err="1"/>
              <a:t>Metadatenmanagement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Slavistik-Portal</a:t>
            </a:r>
            <a:br>
              <a:rPr lang="de-DE" dirty="0"/>
            </a:b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endParaRPr lang="de-DE" sz="1800" dirty="0"/>
          </a:p>
          <a:p>
            <a:pPr marL="0" indent="0" eaLnBrk="1" hangingPunct="1"/>
            <a:r>
              <a:rPr lang="de-DE" sz="1800" b="1" dirty="0"/>
              <a:t>Übersicht</a:t>
            </a:r>
          </a:p>
          <a:p>
            <a:pPr marL="0" indent="0" eaLnBrk="1" hangingPunct="1"/>
            <a:endParaRPr lang="de-DE" sz="18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/>
              <a:t>Vorstellung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/>
              <a:t>Werkzeuge &amp; Verfahren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/>
              <a:t>Arbeiten mit Content / </a:t>
            </a:r>
            <a:r>
              <a:rPr lang="de-DE" dirty="0" smtClean="0"/>
              <a:t>Metadaten: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63512" indent="-163512" eaLnBrk="1" hangingPunct="1"/>
            <a:r>
              <a:rPr lang="de-DE" dirty="0" smtClean="0"/>
              <a:t>          Akkumulierung </a:t>
            </a:r>
            <a:r>
              <a:rPr lang="de-DE" dirty="0"/>
              <a:t>durch </a:t>
            </a:r>
            <a:r>
              <a:rPr lang="de-DE" dirty="0" err="1"/>
              <a:t>Harvesting</a:t>
            </a:r>
            <a:r>
              <a:rPr lang="de-DE" dirty="0"/>
              <a:t>,  </a:t>
            </a:r>
            <a:endParaRPr lang="de-DE" dirty="0" smtClean="0"/>
          </a:p>
          <a:p>
            <a:pPr marL="163512" indent="-163512" eaLnBrk="1" hangingPunct="1"/>
            <a:r>
              <a:rPr lang="de-DE" dirty="0" smtClean="0"/>
              <a:t>                   Konvertierung</a:t>
            </a:r>
            <a:r>
              <a:rPr lang="de-DE" dirty="0"/>
              <a:t>, </a:t>
            </a:r>
            <a:endParaRPr lang="de-DE" dirty="0" smtClean="0"/>
          </a:p>
          <a:p>
            <a:pPr marL="163512" indent="-163512" eaLnBrk="1" hangingPunct="1"/>
            <a:r>
              <a:rPr lang="de-DE" dirty="0" smtClean="0"/>
              <a:t>                      Filterung</a:t>
            </a:r>
            <a:r>
              <a:rPr lang="de-DE" dirty="0"/>
              <a:t>, </a:t>
            </a:r>
            <a:endParaRPr lang="de-DE" dirty="0" smtClean="0"/>
          </a:p>
          <a:p>
            <a:pPr marL="163512" indent="-163512" eaLnBrk="1" hangingPunct="1"/>
            <a:r>
              <a:rPr lang="de-DE" dirty="0" smtClean="0"/>
              <a:t>                         Bereinigung </a:t>
            </a:r>
          </a:p>
          <a:p>
            <a:pPr marL="163512" indent="-163512" eaLnBrk="1" hangingPunct="1"/>
            <a:r>
              <a:rPr lang="de-DE" dirty="0" smtClean="0"/>
              <a:t>                           und </a:t>
            </a:r>
            <a:r>
              <a:rPr lang="de-DE" dirty="0"/>
              <a:t>Anreicherung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600" dirty="0" err="1"/>
              <a:t>Metadatenmanagement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Slavistik-Portal</a:t>
            </a:r>
            <a:br>
              <a:rPr lang="de-DE" dirty="0"/>
            </a:b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endParaRPr lang="de-DE" sz="1800" dirty="0"/>
          </a:p>
          <a:p>
            <a:pPr marL="0" indent="0" eaLnBrk="1" hangingPunct="1"/>
            <a:r>
              <a:rPr lang="de-DE" sz="1800" b="1" dirty="0" smtClean="0"/>
              <a:t>Werkzeuge</a:t>
            </a:r>
            <a:endParaRPr lang="de-DE" sz="1800" b="1" dirty="0"/>
          </a:p>
          <a:p>
            <a:pPr marL="0" indent="0" eaLnBrk="1" hangingPunct="1"/>
            <a:endParaRPr lang="de-DE" sz="18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sz="1800" dirty="0"/>
              <a:t>Programmiersprachen PHP (5&amp;7), Python, Datenbankablage SQLite; PHP als </a:t>
            </a:r>
            <a:r>
              <a:rPr lang="de-DE" sz="1800" dirty="0" err="1"/>
              <a:t>Standalone</a:t>
            </a:r>
            <a:r>
              <a:rPr lang="de-DE" sz="1800" dirty="0"/>
              <a:t>-Lösung (Version für Windows); Vorteile: alle nötigen </a:t>
            </a:r>
            <a:r>
              <a:rPr lang="de-DE" sz="1800" dirty="0">
                <a:hlinkClick r:id="rId3" action="ppaction://hlinkfile"/>
              </a:rPr>
              <a:t>Grundfunktionen</a:t>
            </a:r>
            <a:r>
              <a:rPr lang="de-DE" sz="1800" dirty="0"/>
              <a:t> </a:t>
            </a:r>
            <a:r>
              <a:rPr lang="de-DE" sz="1800" dirty="0" smtClean="0"/>
              <a:t>fürs Arbeiten </a:t>
            </a:r>
            <a:r>
              <a:rPr lang="de-DE" sz="1800" dirty="0"/>
              <a:t>mit Daten vorhanden, plattformunabhängig, sehr schnell und hoch performant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sz="1800" dirty="0"/>
              <a:t>Als visuelle Datenbankunterstützung wird </a:t>
            </a:r>
            <a:r>
              <a:rPr lang="de-DE" sz="1800" dirty="0" err="1"/>
              <a:t>SQLiteDBBrowser</a:t>
            </a:r>
            <a:r>
              <a:rPr lang="de-DE" sz="1800" dirty="0"/>
              <a:t> bzw. </a:t>
            </a:r>
            <a:r>
              <a:rPr lang="de-DE" sz="1800" dirty="0" err="1"/>
              <a:t>SQLiteStudio</a:t>
            </a:r>
            <a:r>
              <a:rPr lang="de-DE" sz="1800" dirty="0"/>
              <a:t> gebraucht (OS, arbeitet portabel unter Windows)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sz="1800" dirty="0"/>
              <a:t>Eine Sammlung von benutzerdefinierten </a:t>
            </a:r>
            <a:r>
              <a:rPr lang="de-DE" sz="1800" dirty="0">
                <a:hlinkClick r:id="rId4" action="ppaction://hlinkfile"/>
              </a:rPr>
              <a:t>Funktionen</a:t>
            </a:r>
            <a:r>
              <a:rPr lang="de-DE" sz="1800" dirty="0"/>
              <a:t> in PHP zugelegt, die das sequenzielle Laden/Manipulieren/Speichern vom Content erlauben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sz="1800" dirty="0"/>
              <a:t>Plus eine Sammlung von </a:t>
            </a:r>
            <a:r>
              <a:rPr lang="de-DE" sz="1800" dirty="0" err="1"/>
              <a:t>benutzerdef</a:t>
            </a:r>
            <a:r>
              <a:rPr lang="de-DE" sz="1800" dirty="0"/>
              <a:t>. Funktionen für die Zeichen- und Unicode-Verarbeitung</a:t>
            </a:r>
          </a:p>
        </p:txBody>
      </p:sp>
    </p:spTree>
    <p:extLst>
      <p:ext uri="{BB962C8B-B14F-4D97-AF65-F5344CB8AC3E}">
        <p14:creationId xmlns:p14="http://schemas.microsoft.com/office/powerpoint/2010/main" val="76832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600" dirty="0" err="1"/>
              <a:t>Metadatenmanagement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Slavistik-Portal</a:t>
            </a:r>
            <a:br>
              <a:rPr lang="de-DE" dirty="0"/>
            </a:b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endParaRPr lang="de-DE" sz="1800" dirty="0"/>
          </a:p>
          <a:p>
            <a:pPr marL="0" indent="0" eaLnBrk="1" hangingPunct="1"/>
            <a:r>
              <a:rPr lang="de-DE" sz="1800" b="1" dirty="0"/>
              <a:t>Verfahren</a:t>
            </a:r>
          </a:p>
          <a:p>
            <a:pPr marL="0" indent="0" eaLnBrk="1" hangingPunct="1"/>
            <a:endParaRPr lang="de-DE" sz="18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sz="1800" dirty="0"/>
              <a:t>Die Bearbeitung erfolgt immer nach dem Quelle/Ausgabe-Prinzip, gearbeitet wird ausschließlich am Script, das nach dem Auslösen das </a:t>
            </a:r>
            <a:r>
              <a:rPr lang="de-DE" sz="1800" dirty="0" smtClean="0"/>
              <a:t>Quellenmaterial </a:t>
            </a:r>
            <a:r>
              <a:rPr lang="de-DE" sz="1800" dirty="0"/>
              <a:t>bearbeitet und valides XML schreibt. Die SQL-Datenbank wird nur zur visuellen Kontrolle </a:t>
            </a:r>
            <a:r>
              <a:rPr lang="de-DE" sz="1800" dirty="0" smtClean="0"/>
              <a:t>benutzt [</a:t>
            </a:r>
            <a:r>
              <a:rPr lang="de-DE" sz="1800" dirty="0" smtClean="0">
                <a:hlinkClick r:id="rId3" action="ppaction://hlinkfile"/>
              </a:rPr>
              <a:t>img1</a:t>
            </a:r>
            <a:r>
              <a:rPr lang="de-DE" sz="1800" dirty="0" smtClean="0"/>
              <a:t>] [</a:t>
            </a:r>
            <a:r>
              <a:rPr lang="de-DE" sz="1800" dirty="0" smtClean="0">
                <a:hlinkClick r:id="rId4" action="ppaction://hlinkfile"/>
              </a:rPr>
              <a:t>img2</a:t>
            </a:r>
            <a:r>
              <a:rPr lang="de-DE" sz="1800" dirty="0" smtClean="0"/>
              <a:t>] [</a:t>
            </a:r>
            <a:r>
              <a:rPr lang="de-DE" sz="1800" dirty="0" smtClean="0">
                <a:hlinkClick r:id="rId5" action="ppaction://hlinkfile"/>
              </a:rPr>
              <a:t>img3</a:t>
            </a:r>
            <a:r>
              <a:rPr lang="de-DE" sz="1800" dirty="0" smtClean="0"/>
              <a:t>] [</a:t>
            </a:r>
            <a:r>
              <a:rPr lang="de-DE" sz="1800" dirty="0" smtClean="0">
                <a:hlinkClick r:id="rId6" action="ppaction://hlinkfile"/>
              </a:rPr>
              <a:t>img4</a:t>
            </a:r>
            <a:r>
              <a:rPr lang="de-DE" sz="1800" dirty="0" smtClean="0"/>
              <a:t>] [</a:t>
            </a:r>
            <a:r>
              <a:rPr lang="de-DE" sz="1800" dirty="0" smtClean="0">
                <a:hlinkClick r:id="rId7" action="ppaction://hlinkfile"/>
              </a:rPr>
              <a:t>img5</a:t>
            </a:r>
            <a:r>
              <a:rPr lang="de-DE" sz="1800" dirty="0" smtClean="0"/>
              <a:t>]</a:t>
            </a:r>
            <a:endParaRPr lang="de-DE" sz="18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sz="1800" dirty="0"/>
              <a:t>Die Zwischeninformationen (für </a:t>
            </a:r>
            <a:r>
              <a:rPr lang="de-DE" sz="1800" dirty="0" smtClean="0"/>
              <a:t>z.B</a:t>
            </a:r>
            <a:r>
              <a:rPr lang="de-DE" sz="1800" dirty="0"/>
              <a:t>.</a:t>
            </a:r>
            <a:r>
              <a:rPr lang="de-DE" sz="1800" dirty="0" smtClean="0"/>
              <a:t> </a:t>
            </a:r>
            <a:r>
              <a:rPr lang="de-DE" sz="1800" dirty="0" err="1"/>
              <a:t>Dublettenkontrolle</a:t>
            </a:r>
            <a:r>
              <a:rPr lang="de-DE" sz="1800" dirty="0"/>
              <a:t>) werden in Arrays bzw. </a:t>
            </a:r>
            <a:r>
              <a:rPr lang="de-DE" sz="1800" dirty="0" err="1"/>
              <a:t>InMemory</a:t>
            </a:r>
            <a:r>
              <a:rPr lang="de-DE" sz="1800" dirty="0"/>
              <a:t>-Datenbank geschrieben. Die </a:t>
            </a:r>
            <a:r>
              <a:rPr lang="de-DE" sz="1800" dirty="0">
                <a:hlinkClick r:id="rId8" action="ppaction://hlinkfile"/>
              </a:rPr>
              <a:t>Arrays</a:t>
            </a:r>
            <a:r>
              <a:rPr lang="de-DE" sz="1800" dirty="0"/>
              <a:t> können für </a:t>
            </a:r>
            <a:r>
              <a:rPr lang="de-DE" sz="1800" dirty="0">
                <a:hlinkClick r:id="rId9" action="ppaction://hlinkfile"/>
              </a:rPr>
              <a:t>statistische</a:t>
            </a:r>
            <a:r>
              <a:rPr lang="de-DE" sz="1800" dirty="0"/>
              <a:t> Zwecke und für die Erzeugung von Fehler- und Titellisten auf die Festplatte geschrieben werden</a:t>
            </a:r>
            <a:r>
              <a:rPr lang="de-DE" sz="1800" dirty="0" smtClean="0"/>
              <a:t>.</a:t>
            </a:r>
            <a:endParaRPr lang="de-DE" sz="18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sz="1800" dirty="0"/>
              <a:t>Als Endprodukt wird meistens </a:t>
            </a:r>
            <a:r>
              <a:rPr lang="de-DE" sz="1800" dirty="0">
                <a:hlinkClick r:id="rId10" action="ppaction://hlinkfile"/>
              </a:rPr>
              <a:t>XML-Format</a:t>
            </a:r>
            <a:r>
              <a:rPr lang="de-DE" sz="1800" dirty="0"/>
              <a:t> für die </a:t>
            </a:r>
            <a:r>
              <a:rPr lang="de-DE" sz="1800" dirty="0">
                <a:hlinkClick r:id="rId11" action="ppaction://hlinkfile"/>
              </a:rPr>
              <a:t>SOLR-Indizierung</a:t>
            </a:r>
            <a:r>
              <a:rPr lang="de-DE" sz="1800" dirty="0"/>
              <a:t> geschrieben. Es werden aber für die Arbeit mit Kooperationspartnern auch CSV, Datenbanken bzw. Excel-Tabellen erzeugt</a:t>
            </a:r>
            <a:r>
              <a:rPr lang="de-DE" sz="1800" dirty="0" smtClean="0"/>
              <a:t>. [</a:t>
            </a:r>
            <a:r>
              <a:rPr lang="de-DE" sz="1800" dirty="0" smtClean="0">
                <a:hlinkClick r:id="rId12" action="ppaction://hlinkfile"/>
              </a:rPr>
              <a:t>SP</a:t>
            </a:r>
            <a:r>
              <a:rPr lang="de-DE" sz="1800" dirty="0" smtClean="0"/>
              <a:t>]</a:t>
            </a:r>
            <a:endParaRPr lang="de-DE" sz="18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11495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600" dirty="0" err="1"/>
              <a:t>Metadatenmanagement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Slavistik-Portal</a:t>
            </a:r>
            <a:br>
              <a:rPr lang="de-DE" dirty="0"/>
            </a:b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endParaRPr lang="de-DE" sz="1800" dirty="0"/>
          </a:p>
          <a:p>
            <a:pPr marL="0" indent="0" eaLnBrk="1" hangingPunct="1"/>
            <a:r>
              <a:rPr lang="de-DE" sz="1800" b="1" dirty="0"/>
              <a:t>Arbeiten mit Content I</a:t>
            </a:r>
          </a:p>
          <a:p>
            <a:pPr marL="0" indent="0" eaLnBrk="1" hangingPunct="1"/>
            <a:endParaRPr lang="de-DE" sz="18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 smtClean="0"/>
              <a:t>Datenquellen </a:t>
            </a:r>
            <a:r>
              <a:rPr lang="de-DE" dirty="0" smtClean="0">
                <a:hlinkClick r:id="rId3"/>
              </a:rPr>
              <a:t>bibliographisch</a:t>
            </a:r>
            <a:r>
              <a:rPr lang="de-DE" dirty="0" smtClean="0"/>
              <a:t> und mit </a:t>
            </a:r>
            <a:r>
              <a:rPr lang="de-DE" dirty="0" smtClean="0">
                <a:hlinkClick r:id="rId4"/>
              </a:rPr>
              <a:t>Volltext</a:t>
            </a:r>
            <a:r>
              <a:rPr lang="de-DE" dirty="0" smtClean="0"/>
              <a:t> (knapp 6. Mio. DS)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 smtClean="0"/>
              <a:t>Alle Quellen werden unter Beibehaltung der Originalschrift nach Unicode konvertiert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 smtClean="0"/>
              <a:t>Konvertierung </a:t>
            </a:r>
            <a:r>
              <a:rPr lang="de-DE" dirty="0"/>
              <a:t>von gedruckten Bibliographien in Datenbankformat </a:t>
            </a:r>
            <a:r>
              <a:rPr lang="de-DE" dirty="0" smtClean="0"/>
              <a:t>[</a:t>
            </a:r>
            <a:r>
              <a:rPr lang="de-DE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BibDatSlav</a:t>
            </a:r>
            <a:r>
              <a:rPr lang="de-DE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at al.</a:t>
            </a:r>
            <a:r>
              <a:rPr lang="de-DE" dirty="0" smtClean="0"/>
              <a:t>]</a:t>
            </a:r>
            <a:endParaRPr lang="de-DE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 err="1"/>
              <a:t>Harvesting</a:t>
            </a:r>
            <a:r>
              <a:rPr lang="de-DE" dirty="0"/>
              <a:t> von Daten aus standardisierten Schnittstellen (SRU, XML, </a:t>
            </a:r>
            <a:r>
              <a:rPr lang="de-DE" dirty="0" smtClean="0"/>
              <a:t>OAI, JSON</a:t>
            </a:r>
            <a:r>
              <a:rPr lang="de-DE" dirty="0"/>
              <a:t>, Z39.50) [</a:t>
            </a:r>
            <a:r>
              <a:rPr lang="de-DE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FBC</a:t>
            </a:r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de-DE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Hrčak</a:t>
            </a:r>
            <a:r>
              <a:rPr lang="de-DE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RNB</a:t>
            </a:r>
            <a:r>
              <a:rPr lang="de-DE" dirty="0" smtClean="0"/>
              <a:t>]</a:t>
            </a:r>
            <a:endParaRPr lang="de-DE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 err="1"/>
              <a:t>Harvesting</a:t>
            </a:r>
            <a:r>
              <a:rPr lang="de-DE" dirty="0"/>
              <a:t> von Daten aus nichtstandardisierten Schnittstellen (</a:t>
            </a:r>
            <a:r>
              <a:rPr lang="de-DE" dirty="0" err="1"/>
              <a:t>Webharvesting</a:t>
            </a:r>
            <a:r>
              <a:rPr lang="de-DE" dirty="0"/>
              <a:t>, Datenbank- und </a:t>
            </a:r>
            <a:r>
              <a:rPr lang="de-DE" dirty="0" err="1"/>
              <a:t>Katalogharvesting</a:t>
            </a:r>
            <a:r>
              <a:rPr lang="de-DE" dirty="0"/>
              <a:t>) [</a:t>
            </a:r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Runivers.ru, COBIB.SR, </a:t>
            </a:r>
            <a:r>
              <a:rPr lang="pl-PL" dirty="0">
                <a:solidFill>
                  <a:schemeClr val="bg2">
                    <a:lumMod val="60000"/>
                    <a:lumOff val="40000"/>
                  </a:schemeClr>
                </a:solidFill>
              </a:rPr>
              <a:t>"Baza Artykuły z czasopism polskich„</a:t>
            </a:r>
            <a:r>
              <a:rPr lang="de-DE" dirty="0"/>
              <a:t>]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/>
              <a:t>Filterung und Herauslösung von Strukturen aus dem </a:t>
            </a:r>
            <a:r>
              <a:rPr lang="de-DE" dirty="0" err="1"/>
              <a:t>geharvesteten</a:t>
            </a:r>
            <a:r>
              <a:rPr lang="de-DE" dirty="0"/>
              <a:t> </a:t>
            </a:r>
            <a:r>
              <a:rPr lang="de-DE" dirty="0" smtClean="0"/>
              <a:t>Material [</a:t>
            </a:r>
            <a:r>
              <a:rPr lang="de-DE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Uknol.ua</a:t>
            </a:r>
            <a:r>
              <a:rPr lang="de-DE" dirty="0"/>
              <a:t>, </a:t>
            </a:r>
            <a:r>
              <a:rPr lang="de-DE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Chtyvo.ua</a:t>
            </a:r>
            <a:r>
              <a:rPr lang="de-DE" dirty="0" smtClean="0"/>
              <a:t>]</a:t>
            </a:r>
            <a:endParaRPr lang="de-DE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/>
              <a:t>Konvertierung von Daten aus „alten“ Datenbanken in überholten Formaten [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SorBib</a:t>
            </a:r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RussGus</a:t>
            </a:r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KempgenDB</a:t>
            </a:r>
            <a:r>
              <a:rPr lang="de-DE" dirty="0"/>
              <a:t>]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47432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600" dirty="0" err="1"/>
              <a:t>Metadatenmanagement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Slavistik-Portal</a:t>
            </a:r>
            <a:br>
              <a:rPr lang="de-DE" dirty="0"/>
            </a:b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endParaRPr lang="de-DE" sz="1800" dirty="0"/>
          </a:p>
          <a:p>
            <a:pPr marL="0" indent="0" eaLnBrk="1" hangingPunct="1"/>
            <a:r>
              <a:rPr lang="de-DE" sz="1800" b="1" dirty="0"/>
              <a:t>Arbeiten mit Content II</a:t>
            </a:r>
          </a:p>
          <a:p>
            <a:pPr marL="0" indent="0" eaLnBrk="1" hangingPunct="1"/>
            <a:endParaRPr lang="de-DE" sz="18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/>
              <a:t>Data Mining (aus reinen Textdateien werden mit Hilfe von </a:t>
            </a:r>
            <a:r>
              <a:rPr lang="de-DE" dirty="0" err="1"/>
              <a:t>RegEx</a:t>
            </a:r>
            <a:r>
              <a:rPr lang="de-DE" dirty="0"/>
              <a:t> die Datenstrukturen herausgelöst) plus Anreicherung mit </a:t>
            </a:r>
            <a:r>
              <a:rPr lang="de-DE" dirty="0">
                <a:hlinkClick r:id="rId3" action="ppaction://hlinkfile"/>
              </a:rPr>
              <a:t>ZDB-Daten</a:t>
            </a:r>
            <a:r>
              <a:rPr lang="de-DE" dirty="0"/>
              <a:t> – [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BibMatSlaw</a:t>
            </a:r>
            <a:r>
              <a:rPr lang="de-DE" dirty="0"/>
              <a:t>]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/>
              <a:t>Korrektur von fehlerhaften Zeichen und Metadaten-Strukturen [</a:t>
            </a:r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UDB-EDU</a:t>
            </a:r>
            <a:r>
              <a:rPr lang="de-DE" dirty="0"/>
              <a:t>]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/>
              <a:t>Neuzusammensetzung von „alten“ Daten [</a:t>
            </a:r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OLC </a:t>
            </a:r>
            <a:r>
              <a:rPr lang="de-DE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Slawistik</a:t>
            </a:r>
            <a:r>
              <a:rPr lang="de-DE" dirty="0" smtClean="0"/>
              <a:t>], [</a:t>
            </a:r>
            <a:r>
              <a:rPr lang="de-DE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GBV Slawistik-</a:t>
            </a:r>
            <a:r>
              <a:rPr lang="de-DE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ToCs</a:t>
            </a:r>
            <a:r>
              <a:rPr lang="de-DE" dirty="0" smtClean="0"/>
              <a:t>]</a:t>
            </a:r>
            <a:endParaRPr lang="de-DE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/>
              <a:t>Maschinelle multidirektionale Übersetzung via Translation-APIs [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BibSlavArb</a:t>
            </a:r>
            <a:r>
              <a:rPr lang="de-DE" dirty="0"/>
              <a:t>]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/>
              <a:t>Anreicherung von Daten mit Sprachangaben aus „Language </a:t>
            </a:r>
            <a:r>
              <a:rPr lang="de-DE" dirty="0" err="1"/>
              <a:t>Detection</a:t>
            </a:r>
            <a:r>
              <a:rPr lang="de-DE" dirty="0"/>
              <a:t>“ und mit Kategorien mit Hilfe von </a:t>
            </a:r>
            <a:r>
              <a:rPr lang="de-DE" dirty="0" err="1"/>
              <a:t>Soundex</a:t>
            </a:r>
            <a:r>
              <a:rPr lang="de-DE" dirty="0"/>
              <a:t>-Algorithmus [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BibSlavArb</a:t>
            </a:r>
            <a:r>
              <a:rPr lang="de-DE" dirty="0"/>
              <a:t>]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/>
              <a:t>Gewinnung von </a:t>
            </a:r>
            <a:r>
              <a:rPr lang="de-DE" dirty="0" smtClean="0"/>
              <a:t>Volltextdaten </a:t>
            </a:r>
            <a:r>
              <a:rPr lang="de-DE" dirty="0"/>
              <a:t>durch Extrahieren der Textschicht aus PDF-Content (Apache </a:t>
            </a:r>
            <a:r>
              <a:rPr lang="de-DE" dirty="0" err="1"/>
              <a:t>Tika</a:t>
            </a:r>
            <a:r>
              <a:rPr lang="de-DE" dirty="0"/>
              <a:t>) [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SovSlav</a:t>
            </a:r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KievSta</a:t>
            </a:r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WdSl</a:t>
            </a:r>
            <a:r>
              <a:rPr lang="de-DE" dirty="0"/>
              <a:t>]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/>
              <a:t>Gewinnung von Volltexten aus Wikisource-Quellen über </a:t>
            </a:r>
            <a:r>
              <a:rPr lang="de-DE" dirty="0" smtClean="0"/>
              <a:t>die XML-API</a:t>
            </a:r>
            <a:endParaRPr lang="de-DE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/>
              <a:t>Anreicherung von Textdaten mit </a:t>
            </a:r>
            <a:r>
              <a:rPr lang="de-DE" dirty="0">
                <a:hlinkClick r:id="rId4"/>
              </a:rPr>
              <a:t>Annotationen</a:t>
            </a:r>
            <a:r>
              <a:rPr lang="de-DE" dirty="0"/>
              <a:t> via </a:t>
            </a:r>
            <a:r>
              <a:rPr lang="de-DE" dirty="0" err="1"/>
              <a:t>UDPipe</a:t>
            </a:r>
            <a:r>
              <a:rPr lang="de-DE" dirty="0"/>
              <a:t>-API [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Kirchenslavica</a:t>
            </a:r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-Corpus</a:t>
            </a:r>
            <a:r>
              <a:rPr lang="de-DE" dirty="0"/>
              <a:t>]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77715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9" y="1273280"/>
            <a:ext cx="7921625" cy="3983991"/>
          </a:xfrm>
        </p:spPr>
        <p:txBody>
          <a:bodyPr/>
          <a:lstStyle/>
          <a:p>
            <a:pPr marL="0" indent="0" algn="ctr" eaLnBrk="1" hangingPunct="1">
              <a:defRPr/>
            </a:pPr>
            <a:endParaRPr lang="de-DE" altLang="de-DE" sz="1800" dirty="0"/>
          </a:p>
          <a:p>
            <a:pPr marL="0" indent="0" algn="ctr" eaLnBrk="1" hangingPunct="1">
              <a:defRPr/>
            </a:pPr>
            <a:endParaRPr lang="de-DE" altLang="de-DE" sz="1800" dirty="0"/>
          </a:p>
          <a:p>
            <a:pPr marL="0" indent="0" algn="ctr" eaLnBrk="1" hangingPunct="1">
              <a:defRPr/>
            </a:pPr>
            <a:endParaRPr lang="de-DE" altLang="de-DE" sz="1800" dirty="0"/>
          </a:p>
          <a:p>
            <a:pPr marL="0" indent="0" algn="ctr" eaLnBrk="1" hangingPunct="1">
              <a:defRPr/>
            </a:pPr>
            <a:r>
              <a:rPr lang="en-US" altLang="de-DE" sz="2400" dirty="0" err="1" smtClean="0"/>
              <a:t>Danke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sehr</a:t>
            </a:r>
            <a:r>
              <a:rPr lang="en-US" altLang="de-DE" sz="2400" dirty="0" smtClean="0"/>
              <a:t>!</a:t>
            </a:r>
            <a:endParaRPr lang="en-US" altLang="de-DE" sz="2400" dirty="0"/>
          </a:p>
          <a:p>
            <a:pPr marL="0" indent="0" algn="ctr" eaLnBrk="1" hangingPunct="1">
              <a:defRPr/>
            </a:pPr>
            <a:endParaRPr lang="de-DE" altLang="de-DE" sz="1800" dirty="0"/>
          </a:p>
          <a:p>
            <a:pPr marL="2368550" lvl="8" indent="0">
              <a:buFont typeface="Arial" pitchFamily="34" charset="0"/>
              <a:buNone/>
              <a:defRPr/>
            </a:pPr>
            <a:r>
              <a:rPr lang="de-DE" altLang="de-DE" sz="1300" dirty="0"/>
              <a:t>Dr. Vladimir Neumann</a:t>
            </a:r>
          </a:p>
          <a:p>
            <a:pPr marL="2368550" lvl="8" indent="0">
              <a:buFont typeface="Arial" pitchFamily="34" charset="0"/>
              <a:buNone/>
              <a:defRPr/>
            </a:pPr>
            <a:r>
              <a:rPr lang="de-DE" altLang="de-DE" sz="1300" dirty="0"/>
              <a:t>Fachreferat Slawistik (Schwerpunkt Polen)</a:t>
            </a:r>
          </a:p>
          <a:p>
            <a:pPr marL="2368550" lvl="8" indent="0">
              <a:buFont typeface="Arial" pitchFamily="34" charset="0"/>
              <a:buNone/>
              <a:defRPr/>
            </a:pPr>
            <a:r>
              <a:rPr lang="de-DE" altLang="de-DE" sz="1300" dirty="0"/>
              <a:t>Osteuropa-Abteilung, SBB</a:t>
            </a:r>
          </a:p>
          <a:p>
            <a:pPr marL="2368550" lvl="8" indent="0">
              <a:buFont typeface="Arial" pitchFamily="34" charset="0"/>
              <a:buNone/>
              <a:defRPr/>
            </a:pPr>
            <a:r>
              <a:rPr lang="de-DE" altLang="de-DE" sz="1300" dirty="0">
                <a:hlinkClick r:id="rId3"/>
              </a:rPr>
              <a:t>Vladimir.Neumann@sbb.spk-berlin.de</a:t>
            </a:r>
            <a:endParaRPr lang="de-DE" altLang="de-DE" sz="1300" dirty="0"/>
          </a:p>
          <a:p>
            <a:pPr marL="2368550" lvl="8" indent="0">
              <a:buFont typeface="Arial" pitchFamily="34" charset="0"/>
              <a:buNone/>
              <a:defRPr/>
            </a:pPr>
            <a:r>
              <a:rPr lang="de-DE" altLang="de-DE" sz="1300" dirty="0"/>
              <a:t>Tel. +4930 – 266 435640</a:t>
            </a:r>
          </a:p>
          <a:p>
            <a:pPr marL="0" indent="0" algn="ctr" eaLnBrk="1" hangingPunct="1">
              <a:defRPr/>
            </a:pPr>
            <a:endParaRPr lang="de-DE" altLang="de-DE" sz="1800" dirty="0"/>
          </a:p>
          <a:p>
            <a:pPr marL="0" indent="0" eaLnBrk="1" hangingPunct="1">
              <a:defRPr/>
            </a:pP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-Vorlage SBB 16-10">
  <a:themeElements>
    <a:clrScheme name="SBB PPT">
      <a:dk1>
        <a:srgbClr val="000000"/>
      </a:dk1>
      <a:lt1>
        <a:srgbClr val="FFFFFF"/>
      </a:lt1>
      <a:dk2>
        <a:srgbClr val="464646"/>
      </a:dk2>
      <a:lt2>
        <a:srgbClr val="003B79"/>
      </a:lt2>
      <a:accent1>
        <a:srgbClr val="787878"/>
      </a:accent1>
      <a:accent2>
        <a:srgbClr val="969696"/>
      </a:accent2>
      <a:accent3>
        <a:srgbClr val="FFFFFF"/>
      </a:accent3>
      <a:accent4>
        <a:srgbClr val="000000"/>
      </a:accent4>
      <a:accent5>
        <a:srgbClr val="BEBEBE"/>
      </a:accent5>
      <a:accent6>
        <a:srgbClr val="878787"/>
      </a:accent6>
      <a:hlink>
        <a:srgbClr val="003B79"/>
      </a:hlink>
      <a:folHlink>
        <a:srgbClr val="1587F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BB_PowerPoint_Vorlage 1">
        <a:dk1>
          <a:srgbClr val="000000"/>
        </a:dk1>
        <a:lt1>
          <a:srgbClr val="FFFFFF"/>
        </a:lt1>
        <a:dk2>
          <a:srgbClr val="464646"/>
        </a:dk2>
        <a:lt2>
          <a:srgbClr val="003B79"/>
        </a:lt2>
        <a:accent1>
          <a:srgbClr val="78787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EBEBE"/>
        </a:accent5>
        <a:accent6>
          <a:srgbClr val="878787"/>
        </a:accent6>
        <a:hlink>
          <a:srgbClr val="BEBEB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464646"/>
      </a:dk2>
      <a:lt2>
        <a:srgbClr val="003B79"/>
      </a:lt2>
      <a:accent1>
        <a:srgbClr val="787878"/>
      </a:accent1>
      <a:accent2>
        <a:srgbClr val="969696"/>
      </a:accent2>
      <a:accent3>
        <a:srgbClr val="FFFFFF"/>
      </a:accent3>
      <a:accent4>
        <a:srgbClr val="000000"/>
      </a:accent4>
      <a:accent5>
        <a:srgbClr val="BEBEBE"/>
      </a:accent5>
      <a:accent6>
        <a:srgbClr val="878787"/>
      </a:accent6>
      <a:hlink>
        <a:srgbClr val="BEBEBE"/>
      </a:hlink>
      <a:folHlink>
        <a:srgbClr val="DDDDDD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464646"/>
      </a:dk2>
      <a:lt2>
        <a:srgbClr val="003B79"/>
      </a:lt2>
      <a:accent1>
        <a:srgbClr val="787878"/>
      </a:accent1>
      <a:accent2>
        <a:srgbClr val="969696"/>
      </a:accent2>
      <a:accent3>
        <a:srgbClr val="FFFFFF"/>
      </a:accent3>
      <a:accent4>
        <a:srgbClr val="000000"/>
      </a:accent4>
      <a:accent5>
        <a:srgbClr val="BEBEBE"/>
      </a:accent5>
      <a:accent6>
        <a:srgbClr val="878787"/>
      </a:accent6>
      <a:hlink>
        <a:srgbClr val="BEBEBE"/>
      </a:hlink>
      <a:folHlink>
        <a:srgbClr val="DDDDDD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 SBB 16-10</Template>
  <TotalTime>0</TotalTime>
  <Words>527</Words>
  <Application>Microsoft Office PowerPoint</Application>
  <PresentationFormat>Bildschirmpräsentation (16:10)</PresentationFormat>
  <Paragraphs>71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PPT-Vorlage SBB 16-10</vt:lpstr>
      <vt:lpstr>Benutzerdefiniertes Design</vt:lpstr>
      <vt:lpstr> Metadatenmanagement  im Slavistik-Portal</vt:lpstr>
      <vt:lpstr>Metadatenmanagement Slavistik-Portal </vt:lpstr>
      <vt:lpstr>Metadatenmanagement Slavistik-Portal </vt:lpstr>
      <vt:lpstr>Metadatenmanagement Slavistik-Portal </vt:lpstr>
      <vt:lpstr>Metadatenmanagement Slavistik-Portal </vt:lpstr>
      <vt:lpstr>Metadatenmanagement Slavistik-Portal </vt:lpstr>
      <vt:lpstr>PowerPoint-Präsentation</vt:lpstr>
    </vt:vector>
  </TitlesOfParts>
  <Company>Stiftung Preussischer Kulturbesitz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Metadaten im Slavistik-Portal</dc:title>
  <dc:creator>Neumann, Vladimir</dc:creator>
  <cp:lastModifiedBy>Neumann, Vladimir</cp:lastModifiedBy>
  <cp:revision>787</cp:revision>
  <cp:lastPrinted>2020-03-04T15:14:27Z</cp:lastPrinted>
  <dcterms:created xsi:type="dcterms:W3CDTF">2017-11-01T08:23:32Z</dcterms:created>
  <dcterms:modified xsi:type="dcterms:W3CDTF">2022-03-10T15:22:21Z</dcterms:modified>
</cp:coreProperties>
</file>